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38" r:id="rId2"/>
    <p:sldId id="454" r:id="rId3"/>
    <p:sldId id="453" r:id="rId4"/>
    <p:sldId id="455" r:id="rId5"/>
    <p:sldId id="456" r:id="rId6"/>
    <p:sldId id="451" r:id="rId7"/>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947E193-FA9C-4AA3-975E-BCA462315251}">
          <p14:sldIdLst>
            <p14:sldId id="438"/>
            <p14:sldId id="454"/>
            <p14:sldId id="453"/>
            <p14:sldId id="455"/>
            <p14:sldId id="456"/>
            <p14:sldId id="451"/>
          </p14:sldIdLst>
        </p14:section>
      </p14:sectionLst>
    </p:ext>
    <p:ext uri="{EFAFB233-063F-42B5-8137-9DF3F51BA10A}">
      <p15:sldGuideLst xmlns:p15="http://schemas.microsoft.com/office/powerpoint/2012/main">
        <p15:guide id="1" orient="horz" pos="1661"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5" autoAdjust="0"/>
  </p:normalViewPr>
  <p:slideViewPr>
    <p:cSldViewPr>
      <p:cViewPr varScale="1">
        <p:scale>
          <a:sx n="77" d="100"/>
          <a:sy n="77" d="100"/>
        </p:scale>
        <p:origin x="941" y="67"/>
      </p:cViewPr>
      <p:guideLst>
        <p:guide orient="horz" pos="1661"/>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D8C4B09-CAC6-42CE-AB62-FA3F80441D7F}" type="datetimeFigureOut">
              <a:rPr lang="nb-NO" smtClean="0"/>
              <a:t>25.01.2020</a:t>
            </a:fld>
            <a:endParaRPr lang="nb-NO"/>
          </a:p>
        </p:txBody>
      </p:sp>
      <p:sp>
        <p:nvSpPr>
          <p:cNvPr id="4" name="Plassholder for lysbil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21EB424-D35C-483C-9762-BAA64E98E96E}" type="slidenum">
              <a:rPr lang="nb-NO" smtClean="0"/>
              <a:t>‹#›</a:t>
            </a:fld>
            <a:endParaRPr lang="nb-NO"/>
          </a:p>
        </p:txBody>
      </p:sp>
    </p:spTree>
    <p:extLst>
      <p:ext uri="{BB962C8B-B14F-4D97-AF65-F5344CB8AC3E}">
        <p14:creationId xmlns:p14="http://schemas.microsoft.com/office/powerpoint/2010/main" val="3763453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49B749F-216A-457B-A731-1D0C562C03F1}" type="datetimeFigureOut">
              <a:rPr lang="nb-NO" smtClean="0"/>
              <a:pPr/>
              <a:t>25.01.2020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6B61253-3D36-4CE1-9D26-7EAEA5695588}"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9B749F-216A-457B-A731-1D0C562C03F1}" type="datetimeFigureOut">
              <a:rPr lang="nb-NO" smtClean="0"/>
              <a:pPr/>
              <a:t>25.01.2020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6B61253-3D36-4CE1-9D26-7EAEA5695588}"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9B749F-216A-457B-A731-1D0C562C03F1}" type="datetimeFigureOut">
              <a:rPr lang="nb-NO" smtClean="0"/>
              <a:pPr/>
              <a:t>25.01.2020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6B61253-3D36-4CE1-9D26-7EAEA5695588}"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9B749F-216A-457B-A731-1D0C562C03F1}" type="datetimeFigureOut">
              <a:rPr lang="nb-NO" smtClean="0"/>
              <a:pPr/>
              <a:t>25.01.2020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6B61253-3D36-4CE1-9D26-7EAEA5695588}"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B49B749F-216A-457B-A731-1D0C562C03F1}" type="datetimeFigureOut">
              <a:rPr lang="nb-NO" smtClean="0"/>
              <a:pPr/>
              <a:t>25.01.2020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6B61253-3D36-4CE1-9D26-7EAEA5695588}"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49B749F-216A-457B-A731-1D0C562C03F1}" type="datetimeFigureOut">
              <a:rPr lang="nb-NO" smtClean="0"/>
              <a:pPr/>
              <a:t>25.01.2020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6B61253-3D36-4CE1-9D26-7EAEA5695588}"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49B749F-216A-457B-A731-1D0C562C03F1}" type="datetimeFigureOut">
              <a:rPr lang="nb-NO" smtClean="0"/>
              <a:pPr/>
              <a:t>25.01.2020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6B61253-3D36-4CE1-9D26-7EAEA5695588}"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49B749F-216A-457B-A731-1D0C562C03F1}" type="datetimeFigureOut">
              <a:rPr lang="nb-NO" smtClean="0"/>
              <a:pPr/>
              <a:t>25.01.2020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6B61253-3D36-4CE1-9D26-7EAEA5695588}"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49B749F-216A-457B-A731-1D0C562C03F1}" type="datetimeFigureOut">
              <a:rPr lang="nb-NO" smtClean="0"/>
              <a:pPr/>
              <a:t>25.01.2020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6B61253-3D36-4CE1-9D26-7EAEA5695588}"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49B749F-216A-457B-A731-1D0C562C03F1}" type="datetimeFigureOut">
              <a:rPr lang="nb-NO" smtClean="0"/>
              <a:pPr/>
              <a:t>25.01.2020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6B61253-3D36-4CE1-9D26-7EAEA5695588}"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49B749F-216A-457B-A731-1D0C562C03F1}" type="datetimeFigureOut">
              <a:rPr lang="nb-NO" smtClean="0"/>
              <a:pPr/>
              <a:t>25.01.2020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6B61253-3D36-4CE1-9D26-7EAEA5695588}"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B749F-216A-457B-A731-1D0C562C03F1}" type="datetimeFigureOut">
              <a:rPr lang="nb-NO" smtClean="0"/>
              <a:pPr/>
              <a:t>25.01.2020</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61253-3D36-4CE1-9D26-7EAEA5695588}"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23928F-5C0A-4E56-98C6-8DE5EE44466B}"/>
              </a:ext>
            </a:extLst>
          </p:cNvPr>
          <p:cNvSpPr>
            <a:spLocks noGrp="1"/>
          </p:cNvSpPr>
          <p:nvPr>
            <p:ph type="title"/>
          </p:nvPr>
        </p:nvSpPr>
        <p:spPr>
          <a:xfrm>
            <a:off x="457200" y="0"/>
            <a:ext cx="8229600" cy="2099575"/>
          </a:xfrm>
        </p:spPr>
        <p:txBody>
          <a:bodyPr>
            <a:normAutofit fontScale="90000"/>
          </a:bodyPr>
          <a:lstStyle/>
          <a:p>
            <a:r>
              <a:rPr lang="nb-NO" sz="3600" b="1" dirty="0"/>
              <a:t>Forbundet for norske museumsvenner (FNM)</a:t>
            </a:r>
            <a:br>
              <a:rPr lang="nb-NO" sz="3600" b="1" dirty="0"/>
            </a:br>
            <a:r>
              <a:rPr lang="nb-NO" sz="2400" b="1" dirty="0"/>
              <a:t>- 57 venneforeninger</a:t>
            </a:r>
            <a:br>
              <a:rPr lang="nb-NO" sz="2400" b="1" dirty="0"/>
            </a:br>
            <a:r>
              <a:rPr lang="nb-NO" sz="2400" b="1" dirty="0"/>
              <a:t>- ca. 20 000 medlemmer</a:t>
            </a:r>
            <a:br>
              <a:rPr lang="nb-NO" sz="2400" b="1" dirty="0"/>
            </a:br>
            <a:r>
              <a:rPr lang="nb-NO" sz="2400" b="1" dirty="0"/>
              <a:t>- tilsluttet Kulturvernforbundet</a:t>
            </a:r>
            <a:endParaRPr lang="nb-NO" sz="3600" b="1" dirty="0"/>
          </a:p>
        </p:txBody>
      </p:sp>
      <p:pic>
        <p:nvPicPr>
          <p:cNvPr id="3" name="Bilde 2">
            <a:extLst>
              <a:ext uri="{FF2B5EF4-FFF2-40B4-BE49-F238E27FC236}">
                <a16:creationId xmlns:a16="http://schemas.microsoft.com/office/drawing/2014/main" id="{3D02289D-3737-4647-8A22-870FBB6F29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63513"/>
            <a:ext cx="5652120" cy="4594487"/>
          </a:xfrm>
          <a:prstGeom prst="rect">
            <a:avLst/>
          </a:prstGeom>
        </p:spPr>
      </p:pic>
      <p:pic>
        <p:nvPicPr>
          <p:cNvPr id="4" name="Bilde 3">
            <a:extLst>
              <a:ext uri="{FF2B5EF4-FFF2-40B4-BE49-F238E27FC236}">
                <a16:creationId xmlns:a16="http://schemas.microsoft.com/office/drawing/2014/main" id="{3C7176A9-DED8-4B58-A572-1270DD7E7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0421" y="2262931"/>
            <a:ext cx="3054845" cy="4594487"/>
          </a:xfrm>
          <a:prstGeom prst="rect">
            <a:avLst/>
          </a:prstGeom>
        </p:spPr>
      </p:pic>
    </p:spTree>
    <p:extLst>
      <p:ext uri="{BB962C8B-B14F-4D97-AF65-F5344CB8AC3E}">
        <p14:creationId xmlns:p14="http://schemas.microsoft.com/office/powerpoint/2010/main" val="277374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83B11C-4BFE-44E5-A0D1-16FAF1330114}"/>
              </a:ext>
            </a:extLst>
          </p:cNvPr>
          <p:cNvSpPr>
            <a:spLocks noGrp="1"/>
          </p:cNvSpPr>
          <p:nvPr>
            <p:ph type="title"/>
          </p:nvPr>
        </p:nvSpPr>
        <p:spPr>
          <a:xfrm>
            <a:off x="251520" y="188640"/>
            <a:ext cx="8229600" cy="504056"/>
          </a:xfrm>
        </p:spPr>
        <p:txBody>
          <a:bodyPr>
            <a:normAutofit fontScale="90000"/>
          </a:bodyPr>
          <a:lstStyle/>
          <a:p>
            <a:pPr algn="l"/>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br>
              <a:rPr lang="nb-NO" sz="1300" b="1" dirty="0">
                <a:latin typeface="+mn-lt"/>
              </a:rPr>
            </a:br>
            <a:r>
              <a:rPr lang="nb-NO" sz="1800" b="1" dirty="0">
                <a:latin typeface="+mn-lt"/>
              </a:rPr>
              <a:t>PROGRAM:</a:t>
            </a:r>
            <a:br>
              <a:rPr lang="nb-NO" sz="1300" b="1" dirty="0">
                <a:latin typeface="+mn-lt"/>
              </a:rPr>
            </a:br>
            <a:br>
              <a:rPr lang="nb-NO" sz="1300" b="1" dirty="0">
                <a:latin typeface="+mn-lt"/>
              </a:rPr>
            </a:br>
            <a:r>
              <a:rPr lang="nb-NO" sz="1800" b="1" dirty="0">
                <a:latin typeface="+mn-lt"/>
              </a:rPr>
              <a:t> </a:t>
            </a:r>
            <a:br>
              <a:rPr lang="nb-NO" sz="1800" dirty="0">
                <a:latin typeface="+mn-lt"/>
              </a:rPr>
            </a:br>
            <a:r>
              <a:rPr lang="nb-NO" sz="1800" b="1" dirty="0">
                <a:latin typeface="+mn-lt"/>
              </a:rPr>
              <a:t>Velkommen og orientering</a:t>
            </a:r>
            <a:br>
              <a:rPr lang="nb-NO" sz="1800" b="1" dirty="0">
                <a:latin typeface="+mn-lt"/>
              </a:rPr>
            </a:br>
            <a:r>
              <a:rPr lang="nb-NO" sz="1800" b="1" dirty="0">
                <a:latin typeface="+mn-lt"/>
              </a:rPr>
              <a:t> </a:t>
            </a:r>
            <a:r>
              <a:rPr lang="nb-NO" sz="1800" dirty="0">
                <a:latin typeface="+mn-lt"/>
              </a:rPr>
              <a:t>Knut Sterud, styreleder i FNM</a:t>
            </a:r>
            <a:br>
              <a:rPr lang="nb-NO" sz="1800" dirty="0">
                <a:latin typeface="+mn-lt"/>
              </a:rPr>
            </a:br>
            <a:r>
              <a:rPr lang="nb-NO" sz="1800" b="1" dirty="0">
                <a:latin typeface="+mn-lt"/>
              </a:rPr>
              <a:t> </a:t>
            </a:r>
            <a:br>
              <a:rPr lang="nb-NO" sz="1800" dirty="0">
                <a:latin typeface="+mn-lt"/>
              </a:rPr>
            </a:br>
            <a:r>
              <a:rPr lang="nb-NO" sz="1800" b="1" dirty="0">
                <a:latin typeface="+mn-lt"/>
              </a:rPr>
              <a:t>Frivillighet og museene </a:t>
            </a:r>
            <a:br>
              <a:rPr lang="nb-NO" sz="1800" dirty="0">
                <a:latin typeface="+mn-lt"/>
              </a:rPr>
            </a:br>
            <a:r>
              <a:rPr lang="nb-NO" sz="1800" dirty="0">
                <a:latin typeface="+mn-lt"/>
              </a:rPr>
              <a:t>Ann Siri Garberg, seniorrådgiver samlingsforvaltning MIST - Nordisk prosjekt  innen frivillighet</a:t>
            </a:r>
            <a:br>
              <a:rPr lang="nb-NO" sz="1800" dirty="0">
                <a:latin typeface="+mn-lt"/>
              </a:rPr>
            </a:br>
            <a:r>
              <a:rPr lang="nb-NO" sz="1800" dirty="0">
                <a:latin typeface="+mn-lt"/>
              </a:rPr>
              <a:t> </a:t>
            </a:r>
            <a:br>
              <a:rPr lang="nb-NO" sz="1800" dirty="0">
                <a:latin typeface="+mn-lt"/>
              </a:rPr>
            </a:br>
            <a:r>
              <a:rPr lang="nb-NO" sz="1800" b="1" dirty="0">
                <a:latin typeface="+mn-lt"/>
              </a:rPr>
              <a:t>Frivilligheten ved Sverresborg</a:t>
            </a:r>
            <a:br>
              <a:rPr lang="nb-NO" sz="1800" b="1" dirty="0">
                <a:latin typeface="+mn-lt"/>
              </a:rPr>
            </a:br>
            <a:r>
              <a:rPr lang="nb-NO" sz="1800" dirty="0">
                <a:latin typeface="+mn-lt"/>
              </a:rPr>
              <a:t>Marit Herrem, styret i FNM/tidligere leder i Trøndelag Folkemuseums Venner</a:t>
            </a:r>
            <a:br>
              <a:rPr lang="nb-NO" sz="1800" dirty="0">
                <a:latin typeface="+mn-lt"/>
              </a:rPr>
            </a:br>
            <a:r>
              <a:rPr lang="nb-NO" sz="1800" dirty="0">
                <a:latin typeface="+mn-lt"/>
              </a:rPr>
              <a:t> </a:t>
            </a:r>
            <a:br>
              <a:rPr lang="nb-NO" sz="1800" dirty="0">
                <a:latin typeface="+mn-lt"/>
              </a:rPr>
            </a:br>
            <a:r>
              <a:rPr lang="nb-NO" sz="1800" b="1" dirty="0">
                <a:latin typeface="+mn-lt"/>
              </a:rPr>
              <a:t>FNM: Hvem er vi og hva gjør vi? </a:t>
            </a:r>
            <a:br>
              <a:rPr lang="nb-NO" sz="1800" b="1" dirty="0">
                <a:latin typeface="+mn-lt"/>
              </a:rPr>
            </a:br>
            <a:r>
              <a:rPr lang="nb-NO" sz="1800" dirty="0">
                <a:latin typeface="+mn-lt"/>
              </a:rPr>
              <a:t>Per Hvamstad, nestleder i FNM/leder i Fjeld-Ljoms Pressemuseums Venner</a:t>
            </a:r>
            <a:br>
              <a:rPr lang="nb-NO" sz="1800" dirty="0">
                <a:latin typeface="+mn-lt"/>
              </a:rPr>
            </a:br>
            <a:r>
              <a:rPr lang="nb-NO" sz="1800" dirty="0">
                <a:latin typeface="+mn-lt"/>
              </a:rPr>
              <a:t> </a:t>
            </a:r>
            <a:br>
              <a:rPr lang="nb-NO" sz="1800" dirty="0">
                <a:latin typeface="+mn-lt"/>
              </a:rPr>
            </a:br>
            <a:r>
              <a:rPr lang="nb-NO" sz="1800" b="1" dirty="0">
                <a:latin typeface="+mn-lt"/>
              </a:rPr>
              <a:t>Medlemskap - hva innebærer det? </a:t>
            </a:r>
            <a:br>
              <a:rPr lang="nb-NO" sz="1800" b="1" dirty="0">
                <a:latin typeface="+mn-lt"/>
              </a:rPr>
            </a:br>
            <a:r>
              <a:rPr lang="nb-NO" sz="1800" dirty="0">
                <a:latin typeface="+mn-lt"/>
              </a:rPr>
              <a:t>Marit Mediaas Hasvang, styret i FNM/leder i Asker Museumslag</a:t>
            </a:r>
            <a:br>
              <a:rPr lang="nb-NO" sz="1800" dirty="0">
                <a:latin typeface="+mn-lt"/>
              </a:rPr>
            </a:br>
            <a:r>
              <a:rPr lang="nb-NO" sz="1800" b="1" dirty="0">
                <a:latin typeface="+mn-lt"/>
              </a:rPr>
              <a:t> </a:t>
            </a:r>
            <a:br>
              <a:rPr lang="nb-NO" sz="1800" dirty="0">
                <a:latin typeface="+mn-lt"/>
              </a:rPr>
            </a:br>
            <a:r>
              <a:rPr lang="nb-NO" sz="1800" b="1" dirty="0">
                <a:latin typeface="+mn-lt"/>
              </a:rPr>
              <a:t>13.30 Lunsj</a:t>
            </a:r>
            <a:br>
              <a:rPr lang="nb-NO" sz="1800" dirty="0">
                <a:latin typeface="+mn-lt"/>
              </a:rPr>
            </a:br>
            <a:r>
              <a:rPr lang="nb-NO" sz="1800" dirty="0">
                <a:latin typeface="+mn-lt"/>
              </a:rPr>
              <a:t> </a:t>
            </a:r>
            <a:br>
              <a:rPr lang="nb-NO" sz="1800" dirty="0">
                <a:latin typeface="+mn-lt"/>
              </a:rPr>
            </a:br>
            <a:r>
              <a:rPr lang="nb-NO" sz="1800" b="1" dirty="0">
                <a:latin typeface="+mn-lt"/>
              </a:rPr>
              <a:t>Synlighet og kommunikasjon gjennom en felles webportal</a:t>
            </a:r>
            <a:br>
              <a:rPr lang="nb-NO" sz="1800" b="1" dirty="0">
                <a:latin typeface="+mn-lt"/>
              </a:rPr>
            </a:br>
            <a:r>
              <a:rPr lang="nb-NO" sz="1800" dirty="0">
                <a:latin typeface="+mn-lt"/>
              </a:rPr>
              <a:t>Anne Asserson, styret i FNM/tidligere i </a:t>
            </a:r>
            <a:r>
              <a:rPr lang="nb-NO" sz="1800" dirty="0" err="1">
                <a:latin typeface="+mn-lt"/>
              </a:rPr>
              <a:t>Siljøstøls</a:t>
            </a:r>
            <a:r>
              <a:rPr lang="nb-NO" sz="1800" dirty="0">
                <a:latin typeface="+mn-lt"/>
              </a:rPr>
              <a:t> Venner</a:t>
            </a:r>
            <a:br>
              <a:rPr lang="nb-NO" sz="1800" dirty="0">
                <a:latin typeface="+mn-lt"/>
              </a:rPr>
            </a:br>
            <a:r>
              <a:rPr lang="nb-NO" sz="1800" dirty="0">
                <a:latin typeface="+mn-lt"/>
              </a:rPr>
              <a:t> </a:t>
            </a:r>
            <a:br>
              <a:rPr lang="nb-NO" sz="1800" dirty="0">
                <a:latin typeface="+mn-lt"/>
              </a:rPr>
            </a:br>
            <a:r>
              <a:rPr lang="nb-NO" sz="1800" b="1" dirty="0">
                <a:latin typeface="+mn-lt"/>
              </a:rPr>
              <a:t>Aktuelle saker/Spørsmål og synspunkter</a:t>
            </a:r>
            <a:br>
              <a:rPr lang="nb-NO" sz="1800" dirty="0">
                <a:latin typeface="+mn-lt"/>
              </a:rPr>
            </a:br>
            <a:r>
              <a:rPr lang="nb-NO" sz="1800" b="1" dirty="0">
                <a:latin typeface="+mn-lt"/>
              </a:rPr>
              <a:t>Oppsummering og avslutning </a:t>
            </a:r>
            <a:br>
              <a:rPr lang="nb-NO" sz="1800" dirty="0"/>
            </a:br>
            <a:endParaRPr lang="nb-NO" sz="1800" dirty="0"/>
          </a:p>
        </p:txBody>
      </p:sp>
    </p:spTree>
    <p:extLst>
      <p:ext uri="{BB962C8B-B14F-4D97-AF65-F5344CB8AC3E}">
        <p14:creationId xmlns:p14="http://schemas.microsoft.com/office/powerpoint/2010/main" val="67104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7376DC-7D27-493A-A206-76681ED3D33F}"/>
              </a:ext>
            </a:extLst>
          </p:cNvPr>
          <p:cNvSpPr>
            <a:spLocks noGrp="1"/>
          </p:cNvSpPr>
          <p:nvPr>
            <p:ph type="title"/>
          </p:nvPr>
        </p:nvSpPr>
        <p:spPr>
          <a:xfrm>
            <a:off x="0" y="188640"/>
            <a:ext cx="9036496" cy="360040"/>
          </a:xfrm>
        </p:spPr>
        <p:txBody>
          <a:bodyPr>
            <a:normAutofit fontScale="90000"/>
          </a:bodyPr>
          <a:lstStyle/>
          <a:p>
            <a:pPr lvl="0" algn="l"/>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b="1" dirty="0"/>
            </a:br>
            <a:br>
              <a:rPr lang="nb-NO" sz="1200" dirty="0"/>
            </a:br>
            <a:br>
              <a:rPr lang="nb-NO" sz="1200" dirty="0"/>
            </a:br>
            <a:r>
              <a:rPr lang="nb-NO" sz="2200" b="1" dirty="0"/>
              <a:t>Deltakere</a:t>
            </a:r>
            <a:r>
              <a:rPr lang="nb-NO" sz="2200" dirty="0"/>
              <a:t>:</a:t>
            </a:r>
            <a:br>
              <a:rPr lang="nb-NO" sz="1200" b="1" dirty="0"/>
            </a:br>
            <a:br>
              <a:rPr lang="nb-NO" sz="1200" b="1" dirty="0"/>
            </a:br>
            <a:r>
              <a:rPr lang="nn-NO" sz="1800" b="1" dirty="0"/>
              <a:t>Grete Lene </a:t>
            </a:r>
            <a:r>
              <a:rPr lang="nn-NO" sz="1800" b="1" dirty="0" err="1"/>
              <a:t>Serikstad</a:t>
            </a:r>
            <a:r>
              <a:rPr lang="nn-NO" sz="1800" b="1" dirty="0"/>
              <a:t> 	    	Tingvoll Museumslag </a:t>
            </a:r>
            <a:br>
              <a:rPr lang="nb-NO" sz="1800" b="1" dirty="0"/>
            </a:br>
            <a:r>
              <a:rPr lang="nn-NO" sz="1800" b="1" dirty="0"/>
              <a:t>Roar Moen	    	Tingvoll Museumslag </a:t>
            </a:r>
            <a:br>
              <a:rPr lang="nn-NO" sz="1800" b="1" dirty="0"/>
            </a:br>
            <a:r>
              <a:rPr lang="nn-NO" sz="1800" b="1" dirty="0"/>
              <a:t>Unni Leithaug	    	Gamle Kvernes Bygdemuseums Venneforening</a:t>
            </a:r>
            <a:br>
              <a:rPr lang="nn-NO" sz="1800" b="1" dirty="0"/>
            </a:br>
            <a:r>
              <a:rPr lang="nn-NO" sz="1800" b="1" dirty="0"/>
              <a:t>Arild Bergem	    	Gamle Kvernes Bygdemuseums Venneforening </a:t>
            </a:r>
            <a:br>
              <a:rPr lang="nn-NO" sz="1800" b="1" dirty="0"/>
            </a:br>
            <a:r>
              <a:rPr lang="nn-NO" sz="1800" b="1" dirty="0"/>
              <a:t>Magna Bergem	    	Gamle Kvernes Bygdemuseums Venneforening</a:t>
            </a:r>
            <a:br>
              <a:rPr lang="nn-NO" sz="1800" b="1" dirty="0"/>
            </a:br>
            <a:r>
              <a:rPr lang="nn-NO" sz="1800" b="1" dirty="0"/>
              <a:t>Berit Johanne </a:t>
            </a:r>
            <a:r>
              <a:rPr lang="nn-NO" sz="1800" b="1" dirty="0" err="1"/>
              <a:t>Vorpbukt</a:t>
            </a:r>
            <a:r>
              <a:rPr lang="nn-NO" sz="1800" b="1" dirty="0"/>
              <a:t>      	Gamle Kvernes Bygdemuseum</a:t>
            </a:r>
            <a:br>
              <a:rPr lang="nn-NO" sz="1800" b="1" dirty="0"/>
            </a:br>
            <a:r>
              <a:rPr lang="nn-NO" sz="1800" b="1" dirty="0"/>
              <a:t>Geir Stave		    	Nordmøre Museum</a:t>
            </a:r>
            <a:br>
              <a:rPr lang="nn-NO" sz="1800" b="1" dirty="0"/>
            </a:br>
            <a:r>
              <a:rPr lang="nn-NO" sz="1800" b="1" dirty="0"/>
              <a:t>Ruth Rangnes	    	Nordmøre Museums Venner</a:t>
            </a:r>
            <a:br>
              <a:rPr lang="nb-NO" sz="1800" b="1" dirty="0"/>
            </a:br>
            <a:r>
              <a:rPr lang="nn-NO" sz="1800" b="1" dirty="0"/>
              <a:t>Anne Ingeborg Grimsbor     	Rindal Skimuseums Venneforening</a:t>
            </a:r>
            <a:br>
              <a:rPr lang="nn-NO" sz="1800" b="1" dirty="0"/>
            </a:br>
            <a:r>
              <a:rPr lang="nn-NO" sz="1800" b="1" dirty="0"/>
              <a:t>Ragnhild Stavne Bolme        	Rindal Skimuseums Venneforening</a:t>
            </a:r>
            <a:br>
              <a:rPr lang="nn-NO" sz="1800" b="1" dirty="0"/>
            </a:br>
            <a:r>
              <a:rPr lang="nn-NO" sz="1800" b="1" dirty="0"/>
              <a:t>Sidsel Bolme	    	Rindal Skimuseums Venneforening</a:t>
            </a:r>
            <a:br>
              <a:rPr lang="nn-NO" sz="1800" b="1" dirty="0"/>
            </a:br>
            <a:r>
              <a:rPr lang="nn-NO" sz="1800" b="1" dirty="0"/>
              <a:t>Inger Landsem </a:t>
            </a:r>
            <a:r>
              <a:rPr lang="nn-NO" sz="1800" b="1" dirty="0" err="1"/>
              <a:t>Grøseth</a:t>
            </a:r>
            <a:r>
              <a:rPr lang="nn-NO" sz="1800" b="1" dirty="0"/>
              <a:t>       	Rindal Skimuseums Venneforening </a:t>
            </a:r>
            <a:br>
              <a:rPr lang="nn-NO" sz="1800" b="1" dirty="0"/>
            </a:br>
            <a:r>
              <a:rPr lang="nn-NO" sz="1800" b="1" dirty="0">
                <a:latin typeface="+mn-lt"/>
              </a:rPr>
              <a:t>Hågen Einang	    	Hegra Festnings Venner </a:t>
            </a:r>
            <a:br>
              <a:rPr lang="nb-NO" sz="1800" b="1" dirty="0">
                <a:latin typeface="+mn-lt"/>
              </a:rPr>
            </a:br>
            <a:r>
              <a:rPr lang="nn-NO" sz="1800" b="1" dirty="0" err="1">
                <a:latin typeface="+mn-lt"/>
              </a:rPr>
              <a:t>Deltaker</a:t>
            </a:r>
            <a:r>
              <a:rPr lang="nn-NO" sz="1800" b="1" dirty="0">
                <a:latin typeface="+mn-lt"/>
              </a:rPr>
              <a:t>		    	Hegra Festnings Venner </a:t>
            </a:r>
            <a:br>
              <a:rPr lang="nb-NO" sz="1800" b="1" dirty="0">
                <a:latin typeface="+mn-lt"/>
              </a:rPr>
            </a:br>
            <a:r>
              <a:rPr lang="nn-NO" sz="1800" b="1" dirty="0" err="1">
                <a:latin typeface="+mn-lt"/>
              </a:rPr>
              <a:t>Deltaker</a:t>
            </a:r>
            <a:r>
              <a:rPr lang="nn-NO" sz="1800" b="1" dirty="0">
                <a:latin typeface="+mn-lt"/>
              </a:rPr>
              <a:t>		    	Hegra Festnings Venner </a:t>
            </a:r>
            <a:br>
              <a:rPr lang="nb-NO" sz="1800" b="1" dirty="0">
                <a:latin typeface="+mn-lt"/>
              </a:rPr>
            </a:br>
            <a:r>
              <a:rPr lang="nn-NO" sz="1800" b="1" dirty="0">
                <a:latin typeface="+mn-lt"/>
              </a:rPr>
              <a:t>Mimi Havik		Namdalsmuseets Venner </a:t>
            </a:r>
            <a:br>
              <a:rPr lang="nb-NO" sz="1800" b="1" dirty="0">
                <a:latin typeface="+mn-lt"/>
              </a:rPr>
            </a:br>
            <a:r>
              <a:rPr lang="nn-NO" sz="1800" b="1" dirty="0">
                <a:latin typeface="+mn-lt"/>
              </a:rPr>
              <a:t>Tove Malde		Trøndelag Folkemuseums Venner </a:t>
            </a:r>
            <a:br>
              <a:rPr lang="nb-NO" sz="1800" b="1" dirty="0">
                <a:latin typeface="+mn-lt"/>
              </a:rPr>
            </a:br>
            <a:r>
              <a:rPr lang="nn-NO" sz="1800" b="1" dirty="0">
                <a:latin typeface="+mn-lt"/>
              </a:rPr>
              <a:t>Ann Siri Garberg	     	</a:t>
            </a:r>
            <a:r>
              <a:rPr lang="nn-NO" sz="1800" b="1" dirty="0" err="1">
                <a:latin typeface="+mn-lt"/>
              </a:rPr>
              <a:t>Foredragsholder</a:t>
            </a:r>
            <a:br>
              <a:rPr lang="nb-NO" sz="1800" b="1" dirty="0">
                <a:latin typeface="+mn-lt"/>
              </a:rPr>
            </a:br>
            <a:r>
              <a:rPr lang="nn-NO" sz="1800" b="1" dirty="0">
                <a:latin typeface="+mn-lt"/>
              </a:rPr>
              <a:t>Per Hvamstad	     	Styret FNM/Fjeld-Ljoms Pressemuseums Venner</a:t>
            </a:r>
            <a:br>
              <a:rPr lang="nb-NO" sz="1800" b="1" dirty="0">
                <a:latin typeface="+mn-lt"/>
              </a:rPr>
            </a:br>
            <a:r>
              <a:rPr lang="nn-NO" sz="1800" b="1" dirty="0">
                <a:latin typeface="+mn-lt"/>
              </a:rPr>
              <a:t>Marit Herrem	     	Styret FNM/Trøndelag Folkemuseums Venner</a:t>
            </a:r>
            <a:br>
              <a:rPr lang="nb-NO" sz="1800" b="1" dirty="0">
                <a:latin typeface="+mn-lt"/>
              </a:rPr>
            </a:br>
            <a:r>
              <a:rPr lang="nn-NO" sz="1800" b="1" dirty="0">
                <a:latin typeface="+mn-lt"/>
              </a:rPr>
              <a:t>Marit Mediaas Hasvang      	Styret FNM/Asker Museumslag</a:t>
            </a:r>
            <a:br>
              <a:rPr lang="nb-NO" sz="1800" b="1" dirty="0">
                <a:latin typeface="+mn-lt"/>
              </a:rPr>
            </a:br>
            <a:r>
              <a:rPr lang="nn-NO" sz="1800" b="1" dirty="0">
                <a:latin typeface="+mn-lt"/>
              </a:rPr>
              <a:t>Torild Storeide Remme	Styret FNM/Sunnmøre Museumslag</a:t>
            </a:r>
            <a:br>
              <a:rPr lang="nb-NO" sz="1800" b="1" dirty="0">
                <a:latin typeface="+mn-lt"/>
              </a:rPr>
            </a:br>
            <a:r>
              <a:rPr lang="nb-NO" sz="1800" b="1" dirty="0">
                <a:latin typeface="+mn-lt"/>
              </a:rPr>
              <a:t>Anne Asserson	     	Styret FNM/Tidl. </a:t>
            </a:r>
            <a:r>
              <a:rPr lang="nb-NO" sz="1800" b="1" dirty="0" err="1">
                <a:latin typeface="+mn-lt"/>
              </a:rPr>
              <a:t>Siljøstøls</a:t>
            </a:r>
            <a:r>
              <a:rPr lang="nb-NO" sz="1800" b="1" dirty="0">
                <a:latin typeface="+mn-lt"/>
              </a:rPr>
              <a:t> Venner</a:t>
            </a:r>
            <a:br>
              <a:rPr lang="nb-NO" sz="1800" b="1" dirty="0">
                <a:latin typeface="+mn-lt"/>
              </a:rPr>
            </a:br>
            <a:r>
              <a:rPr lang="nn-NO" sz="1800" b="1" dirty="0">
                <a:latin typeface="+mn-lt"/>
              </a:rPr>
              <a:t>Knut Sterud		Leder FNM</a:t>
            </a:r>
            <a:br>
              <a:rPr lang="nb-NO" sz="1800" dirty="0"/>
            </a:br>
            <a:endParaRPr lang="nb-NO" sz="1800" b="1" dirty="0"/>
          </a:p>
        </p:txBody>
      </p:sp>
    </p:spTree>
    <p:extLst>
      <p:ext uri="{BB962C8B-B14F-4D97-AF65-F5344CB8AC3E}">
        <p14:creationId xmlns:p14="http://schemas.microsoft.com/office/powerpoint/2010/main" val="99281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2325A6-FA89-4D3E-8DC0-B8015D5DEC21}"/>
              </a:ext>
            </a:extLst>
          </p:cNvPr>
          <p:cNvSpPr>
            <a:spLocks noGrp="1"/>
          </p:cNvSpPr>
          <p:nvPr>
            <p:ph type="title"/>
          </p:nvPr>
        </p:nvSpPr>
        <p:spPr>
          <a:xfrm>
            <a:off x="457200" y="274638"/>
            <a:ext cx="7632848" cy="850106"/>
          </a:xfrm>
        </p:spPr>
        <p:txBody>
          <a:bodyPr/>
          <a:lstStyle/>
          <a:p>
            <a:r>
              <a:rPr lang="nb-NO" dirty="0"/>
              <a:t>Fagdag Sunnmøre 2019</a:t>
            </a:r>
          </a:p>
        </p:txBody>
      </p:sp>
      <p:pic>
        <p:nvPicPr>
          <p:cNvPr id="4" name="Bilde 3">
            <a:extLst>
              <a:ext uri="{FF2B5EF4-FFF2-40B4-BE49-F238E27FC236}">
                <a16:creationId xmlns:a16="http://schemas.microsoft.com/office/drawing/2014/main" id="{3104354E-F0CB-4D48-B97D-5A32D84D1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696" y="1412776"/>
            <a:ext cx="8667910" cy="5445224"/>
          </a:xfrm>
          <a:prstGeom prst="rect">
            <a:avLst/>
          </a:prstGeom>
        </p:spPr>
      </p:pic>
    </p:spTree>
    <p:extLst>
      <p:ext uri="{BB962C8B-B14F-4D97-AF65-F5344CB8AC3E}">
        <p14:creationId xmlns:p14="http://schemas.microsoft.com/office/powerpoint/2010/main" val="239569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6BA13E-0561-4CC0-AD8B-375E18E17C28}"/>
              </a:ext>
            </a:extLst>
          </p:cNvPr>
          <p:cNvSpPr>
            <a:spLocks noGrp="1"/>
          </p:cNvSpPr>
          <p:nvPr>
            <p:ph type="title"/>
          </p:nvPr>
        </p:nvSpPr>
        <p:spPr/>
        <p:txBody>
          <a:bodyPr/>
          <a:lstStyle/>
          <a:p>
            <a:endParaRPr lang="nb-NO"/>
          </a:p>
        </p:txBody>
      </p:sp>
      <p:pic>
        <p:nvPicPr>
          <p:cNvPr id="4" name="Bilde 3">
            <a:extLst>
              <a:ext uri="{FF2B5EF4-FFF2-40B4-BE49-F238E27FC236}">
                <a16:creationId xmlns:a16="http://schemas.microsoft.com/office/drawing/2014/main" id="{E9BA67D5-CA54-41FB-8FEB-F4348A4C3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0106"/>
            <a:ext cx="9144000" cy="5337787"/>
          </a:xfrm>
          <a:prstGeom prst="rect">
            <a:avLst/>
          </a:prstGeom>
        </p:spPr>
      </p:pic>
    </p:spTree>
    <p:extLst>
      <p:ext uri="{BB962C8B-B14F-4D97-AF65-F5344CB8AC3E}">
        <p14:creationId xmlns:p14="http://schemas.microsoft.com/office/powerpoint/2010/main" val="263514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CF0F85D-C610-489F-9424-4FA93C3FFB7C}"/>
              </a:ext>
            </a:extLst>
          </p:cNvPr>
          <p:cNvSpPr/>
          <p:nvPr/>
        </p:nvSpPr>
        <p:spPr>
          <a:xfrm>
            <a:off x="251520" y="188640"/>
            <a:ext cx="8784976" cy="5363328"/>
          </a:xfrm>
          <a:prstGeom prst="rect">
            <a:avLst/>
          </a:prstGeom>
        </p:spPr>
        <p:txBody>
          <a:bodyPr wrap="square">
            <a:spAutoFit/>
          </a:bodyPr>
          <a:lstStyle/>
          <a:p>
            <a:pPr>
              <a:lnSpc>
                <a:spcPct val="115000"/>
              </a:lnSpc>
              <a:spcAft>
                <a:spcPts val="1000"/>
              </a:spcAft>
            </a:pPr>
            <a:endParaRPr lang="nb-NO"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nb-NO"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nb-NO" i="1" dirty="0">
                <a:latin typeface="Times New Roman" panose="02020603050405020304" pitchFamily="18" charset="0"/>
                <a:ea typeface="Calibri" panose="020F0502020204030204" pitchFamily="34" charset="0"/>
                <a:cs typeface="Times New Roman" panose="02020603050405020304" pitchFamily="18" charset="0"/>
              </a:rPr>
              <a:t>§Forbundets formålsparagraf:</a:t>
            </a:r>
            <a:br>
              <a:rPr lang="nb-NO" i="1" dirty="0">
                <a:latin typeface="Times New Roman" panose="02020603050405020304" pitchFamily="18" charset="0"/>
                <a:ea typeface="Calibri" panose="020F0502020204030204" pitchFamily="34" charset="0"/>
                <a:cs typeface="Times New Roman" panose="02020603050405020304" pitchFamily="18" charset="0"/>
              </a:rPr>
            </a:br>
            <a:r>
              <a:rPr lang="nb-NO" b="1" i="1" dirty="0">
                <a:latin typeface="Times New Roman" panose="02020603050405020304" pitchFamily="18" charset="0"/>
                <a:ea typeface="Calibri" panose="020F0502020204030204" pitchFamily="34" charset="0"/>
                <a:cs typeface="Times New Roman" panose="02020603050405020304" pitchFamily="18" charset="0"/>
              </a:rPr>
              <a:t>Forbundet for Norske Museumsvenner (FNM) er en landsdekkende sammenslutning av foreninger som er engasjert i frivillig natur- og kulturhistorisk arbeid, knyttet til landets museer.</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nb-NO" i="1" dirty="0">
                <a:latin typeface="Times New Roman" panose="02020603050405020304" pitchFamily="18" charset="0"/>
                <a:ea typeface="Calibri" panose="020F0502020204030204" pitchFamily="34" charset="0"/>
                <a:cs typeface="Times New Roman" panose="02020603050405020304" pitchFamily="18" charset="0"/>
              </a:rPr>
              <a:t>FNM skal blant annet:</a:t>
            </a:r>
          </a:p>
          <a:p>
            <a:pPr marL="228600">
              <a:lnSpc>
                <a:spcPct val="115000"/>
              </a:lnSpc>
              <a:spcAft>
                <a:spcPts val="1000"/>
              </a:spcAft>
            </a:pPr>
            <a:r>
              <a:rPr lang="nb-NO" i="1" dirty="0">
                <a:latin typeface="Times New Roman" panose="02020603050405020304" pitchFamily="18" charset="0"/>
                <a:ea typeface="Calibri" panose="020F0502020204030204" pitchFamily="34" charset="0"/>
                <a:cs typeface="Times New Roman" panose="02020603050405020304" pitchFamily="18" charset="0"/>
              </a:rPr>
              <a:t>-    formidle informasjon og statistikk om medlemmenes arbeid til   </a:t>
            </a:r>
            <a:br>
              <a:rPr lang="nb-NO" i="1" dirty="0">
                <a:latin typeface="Times New Roman" panose="02020603050405020304" pitchFamily="18" charset="0"/>
                <a:ea typeface="Calibri" panose="020F0502020204030204" pitchFamily="34" charset="0"/>
                <a:cs typeface="Times New Roman" panose="02020603050405020304" pitchFamily="18" charset="0"/>
              </a:rPr>
            </a:br>
            <a:r>
              <a:rPr lang="nb-NO" i="1" dirty="0">
                <a:latin typeface="Times New Roman" panose="02020603050405020304" pitchFamily="18" charset="0"/>
                <a:ea typeface="Calibri" panose="020F0502020204030204" pitchFamily="34" charset="0"/>
                <a:cs typeface="Times New Roman" panose="02020603050405020304" pitchFamily="18" charset="0"/>
              </a:rPr>
              <a:t>     offentligheten</a:t>
            </a:r>
            <a:br>
              <a:rPr lang="nb-NO" i="1" dirty="0">
                <a:latin typeface="Times New Roman" panose="02020603050405020304" pitchFamily="18" charset="0"/>
                <a:ea typeface="Calibri" panose="020F0502020204030204" pitchFamily="34" charset="0"/>
                <a:cs typeface="Times New Roman" panose="02020603050405020304" pitchFamily="18" charset="0"/>
              </a:rPr>
            </a:br>
            <a:r>
              <a:rPr lang="nb-NO" i="1" dirty="0">
                <a:latin typeface="Times New Roman" panose="02020603050405020304" pitchFamily="18" charset="0"/>
                <a:ea typeface="Calibri" panose="020F0502020204030204" pitchFamily="34" charset="0"/>
                <a:cs typeface="Times New Roman" panose="02020603050405020304" pitchFamily="18" charset="0"/>
              </a:rPr>
              <a:t>-   være pådriver overfor sentrale myndigheter når det gjelder </a:t>
            </a:r>
            <a:br>
              <a:rPr lang="nb-NO" i="1" dirty="0">
                <a:latin typeface="Times New Roman" panose="02020603050405020304" pitchFamily="18" charset="0"/>
                <a:ea typeface="Calibri" panose="020F0502020204030204" pitchFamily="34" charset="0"/>
                <a:cs typeface="Times New Roman" panose="02020603050405020304" pitchFamily="18" charset="0"/>
              </a:rPr>
            </a:br>
            <a:r>
              <a:rPr lang="nb-NO" i="1" dirty="0">
                <a:latin typeface="Times New Roman" panose="02020603050405020304" pitchFamily="18" charset="0"/>
                <a:ea typeface="Calibri" panose="020F0502020204030204" pitchFamily="34" charset="0"/>
                <a:cs typeface="Times New Roman" panose="02020603050405020304" pitchFamily="18" charset="0"/>
              </a:rPr>
              <a:t>    museumssektoren</a:t>
            </a:r>
            <a:br>
              <a:rPr lang="nb-NO" i="1" dirty="0">
                <a:latin typeface="Times New Roman" panose="02020603050405020304" pitchFamily="18" charset="0"/>
                <a:ea typeface="Calibri" panose="020F0502020204030204" pitchFamily="34" charset="0"/>
                <a:cs typeface="Times New Roman" panose="02020603050405020304" pitchFamily="18" charset="0"/>
              </a:rPr>
            </a:br>
            <a:r>
              <a:rPr lang="nb-NO" i="1" dirty="0">
                <a:latin typeface="Times New Roman" panose="02020603050405020304" pitchFamily="18" charset="0"/>
                <a:ea typeface="Calibri" panose="020F0502020204030204" pitchFamily="34" charset="0"/>
                <a:cs typeface="Times New Roman" panose="02020603050405020304" pitchFamily="18" charset="0"/>
              </a:rPr>
              <a:t>-   bidra til og bistå ved etablering av medlemsforeninger</a:t>
            </a:r>
            <a:br>
              <a:rPr lang="nb-NO" i="1" dirty="0">
                <a:latin typeface="Times New Roman" panose="02020603050405020304" pitchFamily="18" charset="0"/>
                <a:ea typeface="Calibri" panose="020F0502020204030204" pitchFamily="34" charset="0"/>
                <a:cs typeface="Times New Roman" panose="02020603050405020304" pitchFamily="18" charset="0"/>
              </a:rPr>
            </a:br>
            <a:r>
              <a:rPr lang="nb-NO" i="1" dirty="0">
                <a:latin typeface="Times New Roman" panose="02020603050405020304" pitchFamily="18" charset="0"/>
                <a:ea typeface="Calibri" panose="020F0502020204030204" pitchFamily="34" charset="0"/>
                <a:cs typeface="Times New Roman" panose="02020603050405020304" pitchFamily="18" charset="0"/>
              </a:rPr>
              <a:t>-   etablere kontakt og formidle informasjon mellom medlemmene</a:t>
            </a:r>
            <a:br>
              <a:rPr lang="nb-NO" i="1" dirty="0">
                <a:latin typeface="Times New Roman" panose="02020603050405020304" pitchFamily="18" charset="0"/>
                <a:ea typeface="Calibri" panose="020F0502020204030204" pitchFamily="34" charset="0"/>
                <a:cs typeface="Times New Roman" panose="02020603050405020304" pitchFamily="18" charset="0"/>
              </a:rPr>
            </a:br>
            <a:r>
              <a:rPr lang="nb-NO" i="1" dirty="0">
                <a:latin typeface="Times New Roman" panose="02020603050405020304" pitchFamily="18" charset="0"/>
                <a:ea typeface="Calibri" panose="020F0502020204030204" pitchFamily="34" charset="0"/>
                <a:cs typeface="Times New Roman" panose="02020603050405020304" pitchFamily="18" charset="0"/>
              </a:rPr>
              <a:t>-   arrangere faglige møter og seminarer m.m.</a:t>
            </a:r>
            <a:br>
              <a:rPr lang="nb-NO" i="1" dirty="0">
                <a:latin typeface="Times New Roman" panose="02020603050405020304" pitchFamily="18" charset="0"/>
                <a:ea typeface="Calibri" panose="020F0502020204030204" pitchFamily="34" charset="0"/>
                <a:cs typeface="Times New Roman" panose="02020603050405020304" pitchFamily="18" charset="0"/>
              </a:rPr>
            </a:br>
            <a:r>
              <a:rPr lang="nb-NO" i="1" dirty="0">
                <a:latin typeface="Times New Roman" panose="02020603050405020304" pitchFamily="18" charset="0"/>
                <a:ea typeface="Calibri" panose="020F0502020204030204" pitchFamily="34" charset="0"/>
                <a:cs typeface="Times New Roman" panose="02020603050405020304" pitchFamily="18" charset="0"/>
              </a:rPr>
              <a:t>-   vektlegge den kulturelle betydningen av museumsarbeidet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125033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4794</TotalTime>
  <Words>565</Words>
  <Application>Microsoft Office PowerPoint</Application>
  <PresentationFormat>Skjermfremvisning (4:3)</PresentationFormat>
  <Paragraphs>9</Paragraphs>
  <Slides>6</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6</vt:i4>
      </vt:variant>
    </vt:vector>
  </HeadingPairs>
  <TitlesOfParts>
    <vt:vector size="10" baseType="lpstr">
      <vt:lpstr>Arial</vt:lpstr>
      <vt:lpstr>Calibri</vt:lpstr>
      <vt:lpstr>Times New Roman</vt:lpstr>
      <vt:lpstr>Office-tema</vt:lpstr>
      <vt:lpstr>Forbundet for norske museumsvenner (FNM) - 57 venneforeninger - ca. 20 000 medlemmer - tilsluttet Kulturvernforbundet</vt:lpstr>
      <vt:lpstr>                                  PROGRAM:    Velkommen og orientering  Knut Sterud, styreleder i FNM   Frivillighet og museene  Ann Siri Garberg, seniorrådgiver samlingsforvaltning MIST - Nordisk prosjekt  innen frivillighet   Frivilligheten ved Sverresborg Marit Herrem, styret i FNM/tidligere leder i Trøndelag Folkemuseums Venner   FNM: Hvem er vi og hva gjør vi?  Per Hvamstad, nestleder i FNM/leder i Fjeld-Ljoms Pressemuseums Venner   Medlemskap - hva innebærer det?  Marit Mediaas Hasvang, styret i FNM/leder i Asker Museumslag   13.30 Lunsj   Synlighet og kommunikasjon gjennom en felles webportal Anne Asserson, styret i FNM/tidligere i Siljøstøls Venner   Aktuelle saker/Spørsmål og synspunkter Oppsummering og avslutning  </vt:lpstr>
      <vt:lpstr>                                    Deltakere:  Grete Lene Serikstad       Tingvoll Museumslag  Roar Moen      Tingvoll Museumslag  Unni Leithaug      Gamle Kvernes Bygdemuseums Venneforening Arild Bergem      Gamle Kvernes Bygdemuseums Venneforening  Magna Bergem      Gamle Kvernes Bygdemuseums Venneforening Berit Johanne Vorpbukt       Gamle Kvernes Bygdemuseum Geir Stave       Nordmøre Museum Ruth Rangnes      Nordmøre Museums Venner Anne Ingeborg Grimsbor      Rindal Skimuseums Venneforening Ragnhild Stavne Bolme         Rindal Skimuseums Venneforening Sidsel Bolme      Rindal Skimuseums Venneforening Inger Landsem Grøseth        Rindal Skimuseums Venneforening  Hågen Einang      Hegra Festnings Venner  Deltaker       Hegra Festnings Venner  Deltaker       Hegra Festnings Venner  Mimi Havik  Namdalsmuseets Venner  Tove Malde  Trøndelag Folkemuseums Venner  Ann Siri Garberg       Foredragsholder Per Hvamstad       Styret FNM/Fjeld-Ljoms Pressemuseums Venner Marit Herrem       Styret FNM/Trøndelag Folkemuseums Venner Marit Mediaas Hasvang       Styret FNM/Asker Museumslag Torild Storeide Remme Styret FNM/Sunnmøre Museumslag Anne Asserson       Styret FNM/Tidl. Siljøstøls Venner Knut Sterud  Leder FNM </vt:lpstr>
      <vt:lpstr>Fagdag Sunnmøre 2019</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Kirken 2013</dc:title>
  <dc:creator>Bruker</dc:creator>
  <cp:lastModifiedBy>Post Grinaker Utvikling</cp:lastModifiedBy>
  <cp:revision>256</cp:revision>
  <cp:lastPrinted>2018-04-09T12:34:41Z</cp:lastPrinted>
  <dcterms:created xsi:type="dcterms:W3CDTF">2012-08-30T12:26:19Z</dcterms:created>
  <dcterms:modified xsi:type="dcterms:W3CDTF">2020-01-25T09:30:13Z</dcterms:modified>
</cp:coreProperties>
</file>